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4/18/2017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Diversiteit en integratie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Thema 18.3 &amp; 18.4</a:t>
            </a:r>
          </a:p>
        </p:txBody>
      </p:sp>
    </p:spTree>
    <p:extLst>
      <p:ext uri="{BB962C8B-B14F-4D97-AF65-F5344CB8AC3E}">
        <p14:creationId xmlns:p14="http://schemas.microsoft.com/office/powerpoint/2010/main" val="299291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 Theorie 18.3 Verschillen tussen culturen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Theorie 18.4 Culturen verrijken elkaar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Verder met opdracht uit vorige les a.d.h.v. nieuwe theorie</a:t>
            </a:r>
          </a:p>
          <a:p>
            <a:pPr>
              <a:buFont typeface="Wingdings" panose="05000000000000000000" pitchFamily="2" charset="2"/>
              <a:buChar char="Ø"/>
            </a:pP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/>
              <a:t>Presentaties evenementen programma</a:t>
            </a:r>
          </a:p>
        </p:txBody>
      </p:sp>
    </p:spTree>
    <p:extLst>
      <p:ext uri="{BB962C8B-B14F-4D97-AF65-F5344CB8AC3E}">
        <p14:creationId xmlns:p14="http://schemas.microsoft.com/office/powerpoint/2010/main" val="406543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Theorie 18.3 verschillen tussen culturen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Onderzoekers hebben systemen bedacht waarmee je verschillen tussen culturen kunt bepalen. Twee van het zijn </a:t>
            </a:r>
            <a:r>
              <a:rPr lang="nl-NL" b="1" i="1" dirty="0">
                <a:solidFill>
                  <a:srgbClr val="C00000"/>
                </a:solidFill>
              </a:rPr>
              <a:t>Edward Hall </a:t>
            </a:r>
            <a:r>
              <a:rPr lang="nl-NL" dirty="0"/>
              <a:t>en </a:t>
            </a:r>
            <a:r>
              <a:rPr lang="nl-NL" b="1" i="1" dirty="0">
                <a:solidFill>
                  <a:srgbClr val="C00000"/>
                </a:solidFill>
              </a:rPr>
              <a:t>Geert Hofstede</a:t>
            </a:r>
            <a:r>
              <a:rPr lang="nl-NL" dirty="0"/>
              <a:t>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350" y="3493521"/>
            <a:ext cx="5266202" cy="247821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0330" y="3493521"/>
            <a:ext cx="5266202" cy="2478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01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037380" y="1020417"/>
            <a:ext cx="51911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u="sng" dirty="0">
                <a:solidFill>
                  <a:srgbClr val="C00000"/>
                </a:solidFill>
              </a:rPr>
              <a:t>De zes basiswaarden van Hall:</a:t>
            </a:r>
          </a:p>
          <a:p>
            <a:endParaRPr lang="nl-NL" sz="2400" dirty="0"/>
          </a:p>
          <a:p>
            <a:pPr marL="457200" indent="-457200">
              <a:buFont typeface="+mj-lt"/>
              <a:buAutoNum type="arabicParenR"/>
            </a:pPr>
            <a:endParaRPr lang="nl-NL" sz="2400" dirty="0"/>
          </a:p>
          <a:p>
            <a:pPr marL="457200" indent="-457200">
              <a:buFont typeface="+mj-lt"/>
              <a:buAutoNum type="arabicParenR"/>
            </a:pPr>
            <a:r>
              <a:rPr lang="nl-NL" sz="2400" dirty="0"/>
              <a:t>Context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400" dirty="0"/>
              <a:t>Tijd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400" dirty="0"/>
              <a:t>Ruimte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400" dirty="0"/>
              <a:t>Snelle en langzame boodschappen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400" dirty="0"/>
              <a:t>Snelle en langzame informatiestromen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400" dirty="0"/>
              <a:t>De keten van handelingen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6612835" y="1020417"/>
            <a:ext cx="421419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u="sng" dirty="0">
                <a:solidFill>
                  <a:srgbClr val="C00000"/>
                </a:solidFill>
              </a:rPr>
              <a:t>Vijf culturele dimensies van Hofstede:</a:t>
            </a:r>
          </a:p>
          <a:p>
            <a:pPr marL="342900" indent="-342900">
              <a:buFont typeface="+mj-lt"/>
              <a:buAutoNum type="arabicParenR"/>
            </a:pPr>
            <a:endParaRPr lang="nl-NL" sz="2400" dirty="0"/>
          </a:p>
          <a:p>
            <a:pPr marL="342900" indent="-342900">
              <a:buFont typeface="+mj-lt"/>
              <a:buAutoNum type="arabicParenR"/>
            </a:pPr>
            <a:r>
              <a:rPr lang="nl-NL" sz="2400" dirty="0"/>
              <a:t>Machtsafstand</a:t>
            </a:r>
          </a:p>
          <a:p>
            <a:pPr marL="342900" indent="-342900">
              <a:buFont typeface="+mj-lt"/>
              <a:buAutoNum type="arabicParenR"/>
            </a:pPr>
            <a:r>
              <a:rPr lang="nl-NL" sz="2400" dirty="0"/>
              <a:t>Individualisme versus collectivisme</a:t>
            </a:r>
          </a:p>
          <a:p>
            <a:pPr marL="342900" indent="-342900">
              <a:buFont typeface="+mj-lt"/>
              <a:buAutoNum type="arabicParenR"/>
            </a:pPr>
            <a:r>
              <a:rPr lang="nl-NL" sz="2400" dirty="0"/>
              <a:t>Feminiteit versus masculiniteit</a:t>
            </a:r>
          </a:p>
          <a:p>
            <a:pPr marL="342900" indent="-342900">
              <a:buFont typeface="+mj-lt"/>
              <a:buAutoNum type="arabicParenR"/>
            </a:pPr>
            <a:r>
              <a:rPr lang="nl-NL" sz="2400" dirty="0"/>
              <a:t>Onzekerheidsvermijding</a:t>
            </a:r>
          </a:p>
          <a:p>
            <a:pPr marL="342900" indent="-342900">
              <a:buFont typeface="+mj-lt"/>
              <a:buAutoNum type="arabicParenR"/>
            </a:pPr>
            <a:r>
              <a:rPr lang="nl-NL" sz="2400" dirty="0"/>
              <a:t>Lange termijn versus korte termijn</a:t>
            </a:r>
          </a:p>
          <a:p>
            <a:pPr marL="342900" indent="-342900">
              <a:buFont typeface="+mj-lt"/>
              <a:buAutoNum type="arabicParenR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9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18.4 Culturen verrijken elkaar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Het begrip </a:t>
            </a:r>
            <a:r>
              <a:rPr lang="nl-NL" b="1" i="1" dirty="0">
                <a:solidFill>
                  <a:srgbClr val="C00000"/>
                </a:solidFill>
              </a:rPr>
              <a:t>Synergie </a:t>
            </a:r>
            <a:r>
              <a:rPr lang="nl-NL" dirty="0"/>
              <a:t>staat voor het proces waarbij samenwerking tot een beter resultaat leidt dan alleen het samenvoegen van twee delen: </a:t>
            </a:r>
            <a:r>
              <a:rPr lang="nl-NL" b="1" i="1" dirty="0">
                <a:solidFill>
                  <a:srgbClr val="C00000"/>
                </a:solidFill>
              </a:rPr>
              <a:t>1+1 = 3.</a:t>
            </a:r>
          </a:p>
          <a:p>
            <a:pPr marL="0" indent="0">
              <a:buNone/>
            </a:pPr>
            <a:endParaRPr lang="nl-NL" b="1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dirty="0"/>
              <a:t>Als je een groepsactiviteit begeleidt met mensen uit verschillende culturen, dan biedt </a:t>
            </a:r>
            <a:r>
              <a:rPr lang="nl-NL" b="1" i="1" dirty="0">
                <a:solidFill>
                  <a:srgbClr val="C00000"/>
                </a:solidFill>
              </a:rPr>
              <a:t>culturele synergie </a:t>
            </a:r>
            <a:r>
              <a:rPr lang="nl-NL" dirty="0"/>
              <a:t>veel voordelen. Als één van de culturen in de groepsactiviteit de overhand heeft, dan kunnen mensen uit andere culturen geïrriteerd raken. Dit leidt tot spanningen. Bij een </a:t>
            </a:r>
            <a:r>
              <a:rPr lang="nl-NL" b="1" i="1" dirty="0">
                <a:solidFill>
                  <a:srgbClr val="C00000"/>
                </a:solidFill>
              </a:rPr>
              <a:t>culturele synergie </a:t>
            </a:r>
            <a:r>
              <a:rPr lang="nl-NL" dirty="0"/>
              <a:t>is iedereen tevreden en kom je tot een nieuwe werkwijze.</a:t>
            </a:r>
          </a:p>
        </p:txBody>
      </p:sp>
    </p:spTree>
    <p:extLst>
      <p:ext uri="{BB962C8B-B14F-4D97-AF65-F5344CB8AC3E}">
        <p14:creationId xmlns:p14="http://schemas.microsoft.com/office/powerpoint/2010/main" val="265176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Tot culturele synergie komen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Om in een groepsactiviteit tot culturele synergie te komen, kun je onderstaande stappen uitvoeren. (pagina 358)</a:t>
            </a:r>
          </a:p>
          <a:p>
            <a:pPr marL="0" indent="0">
              <a:buNone/>
            </a:pPr>
            <a:endParaRPr lang="nl-NL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C00000"/>
                </a:solidFill>
              </a:rPr>
              <a:t>Stap 1: </a:t>
            </a:r>
            <a:r>
              <a:rPr lang="nl-NL" dirty="0"/>
              <a:t>Situatie beschrijven</a:t>
            </a:r>
          </a:p>
          <a:p>
            <a:pPr marL="0" indent="0">
              <a:buNone/>
            </a:pPr>
            <a:r>
              <a:rPr lang="nl-NL" dirty="0">
                <a:solidFill>
                  <a:srgbClr val="C00000"/>
                </a:solidFill>
              </a:rPr>
              <a:t>Stap 2: </a:t>
            </a:r>
            <a:r>
              <a:rPr lang="nl-NL" dirty="0"/>
              <a:t>Interpreteren</a:t>
            </a:r>
          </a:p>
          <a:p>
            <a:pPr marL="0" indent="0">
              <a:buNone/>
            </a:pPr>
            <a:r>
              <a:rPr lang="nl-NL" dirty="0">
                <a:solidFill>
                  <a:srgbClr val="C00000"/>
                </a:solidFill>
              </a:rPr>
              <a:t>Stap 3: </a:t>
            </a:r>
            <a:r>
              <a:rPr lang="nl-NL" dirty="0"/>
              <a:t>Creativiteit vergroten</a:t>
            </a:r>
          </a:p>
        </p:txBody>
      </p:sp>
    </p:spTree>
    <p:extLst>
      <p:ext uri="{BB962C8B-B14F-4D97-AF65-F5344CB8AC3E}">
        <p14:creationId xmlns:p14="http://schemas.microsoft.com/office/powerpoint/2010/main" val="964649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Verder met opdracht uit vorige les a.d.h.v. nieuwe theorie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In het evenementen programma hebben jullie minimaal één groepsopdracht toegevoegd.</a:t>
            </a:r>
          </a:p>
          <a:p>
            <a:pPr marL="0" indent="0">
              <a:buNone/>
            </a:pPr>
            <a:endParaRPr lang="nl-NL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C00000"/>
                </a:solidFill>
              </a:rPr>
              <a:t>Jullie gaan in dezelfde groepjes verder met brainstormen over hoe je tijdens de groepsactiviteit tot culturele synergie kunt komen. Gebruik theoriebron 18.4.2 en doorloop de stappen 1 t/m 3</a:t>
            </a:r>
            <a:r>
              <a:rPr lang="nl-NL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Schrijf op hoe je tijdens de activiteit de stappen doorloopt en welke interventies je per stap inzet.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solidFill>
                  <a:srgbClr val="C00000"/>
                </a:solidFill>
              </a:rPr>
              <a:t>Bereid je voor op de presentatie van jullie evenementen programma + de stappen om tot culturele synergie te komen. </a:t>
            </a:r>
          </a:p>
        </p:txBody>
      </p:sp>
    </p:spTree>
    <p:extLst>
      <p:ext uri="{BB962C8B-B14F-4D97-AF65-F5344CB8AC3E}">
        <p14:creationId xmlns:p14="http://schemas.microsoft.com/office/powerpoint/2010/main" val="3237729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41</TotalTime>
  <Words>316</Words>
  <Application>Microsoft Office PowerPoint</Application>
  <PresentationFormat>Breedbeeld</PresentationFormat>
  <Paragraphs>46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</vt:lpstr>
      <vt:lpstr>Wingdings 3</vt:lpstr>
      <vt:lpstr>Integraal</vt:lpstr>
      <vt:lpstr>Diversiteit en integratie</vt:lpstr>
      <vt:lpstr>Lesprogramma</vt:lpstr>
      <vt:lpstr>Theorie 18.3 verschillen tussen culturen</vt:lpstr>
      <vt:lpstr>PowerPoint-presentatie</vt:lpstr>
      <vt:lpstr>18.4 Culturen verrijken elkaar</vt:lpstr>
      <vt:lpstr>Tot culturele synergie komen</vt:lpstr>
      <vt:lpstr>Verder met opdracht uit vorige les a.d.h.v. nieuwe theorie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Diversiteit en integratie</dc:title>
  <dc:creator>Denise Dobber</dc:creator>
  <cp:lastModifiedBy>Denise Dobber</cp:lastModifiedBy>
  <cp:revision>6</cp:revision>
  <dcterms:created xsi:type="dcterms:W3CDTF">2017-04-18T12:26:04Z</dcterms:created>
  <dcterms:modified xsi:type="dcterms:W3CDTF">2017-04-18T13:07:49Z</dcterms:modified>
</cp:coreProperties>
</file>